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7" r:id="rId2"/>
    <p:sldId id="283" r:id="rId3"/>
    <p:sldId id="287" r:id="rId4"/>
    <p:sldId id="284" r:id="rId5"/>
    <p:sldId id="300" r:id="rId6"/>
    <p:sldId id="293" r:id="rId7"/>
    <p:sldId id="295" r:id="rId8"/>
    <p:sldId id="296" r:id="rId9"/>
    <p:sldId id="292" r:id="rId10"/>
    <p:sldId id="297" r:id="rId11"/>
    <p:sldId id="299" r:id="rId12"/>
    <p:sldId id="298" r:id="rId13"/>
    <p:sldId id="294" r:id="rId14"/>
    <p:sldId id="266" r:id="rId15"/>
    <p:sldId id="282"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y Baksa" initials="JB" lastIdx="1" clrIdx="0"/>
  <p:cmAuthor id="1" name="Kristie Wheeler" initials="KW" lastIdx="1" clrIdx="1">
    <p:extLst>
      <p:ext uri="{19B8F6BF-5375-455C-9EA6-DF929625EA0E}">
        <p15:presenceInfo xmlns:p15="http://schemas.microsoft.com/office/powerpoint/2012/main" userId="S::Kristie.Wheeler@dublin.ca.gov::094ff2df-ff71-4eac-b1af-06ae54b6b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399"/>
    <a:srgbClr val="509E2F"/>
    <a:srgbClr val="86B6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066" autoAdjust="0"/>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61C841C-00A2-4B4B-BC31-4F64B53CA05E}" type="datetimeFigureOut">
              <a:rPr lang="en-US" smtClean="0"/>
              <a:t>4/21/2022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EE01B9C-D3D9-4C98-9594-50286FFE8079}" type="slidenum">
              <a:rPr lang="en-US" smtClean="0"/>
              <a:t>‹#›</a:t>
            </a:fld>
            <a:endParaRPr lang="en-US"/>
          </a:p>
        </p:txBody>
      </p:sp>
    </p:spTree>
    <p:extLst>
      <p:ext uri="{BB962C8B-B14F-4D97-AF65-F5344CB8AC3E}">
        <p14:creationId xmlns:p14="http://schemas.microsoft.com/office/powerpoint/2010/main" val="3424657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BF5FC1-75BF-4762-B6DB-A05808DBED11}" type="datetimeFigureOut">
              <a:rPr lang="en-US" smtClean="0"/>
              <a:t>4/21/2022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4CF564B-A46E-4518-AE37-2FE4613BF343}" type="slidenum">
              <a:rPr lang="en-US" smtClean="0"/>
              <a:t>‹#›</a:t>
            </a:fld>
            <a:endParaRPr lang="en-US"/>
          </a:p>
        </p:txBody>
      </p:sp>
    </p:spTree>
    <p:extLst>
      <p:ext uri="{BB962C8B-B14F-4D97-AF65-F5344CB8AC3E}">
        <p14:creationId xmlns:p14="http://schemas.microsoft.com/office/powerpoint/2010/main" val="203112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welcome to the community meeting for the Dublin Senior Living project. </a:t>
            </a:r>
          </a:p>
          <a:p>
            <a:endParaRPr lang="en-US" dirty="0"/>
          </a:p>
        </p:txBody>
      </p:sp>
      <p:sp>
        <p:nvSpPr>
          <p:cNvPr id="4" name="Slide Number Placeholder 3"/>
          <p:cNvSpPr>
            <a:spLocks noGrp="1"/>
          </p:cNvSpPr>
          <p:nvPr>
            <p:ph type="sldNum" sz="quarter" idx="10"/>
          </p:nvPr>
        </p:nvSpPr>
        <p:spPr/>
        <p:txBody>
          <a:bodyPr/>
          <a:lstStyle/>
          <a:p>
            <a:fld id="{14CF564B-A46E-4518-AE37-2FE4613BF343}" type="slidenum">
              <a:rPr lang="en-US" smtClean="0"/>
              <a:t>1</a:t>
            </a:fld>
            <a:endParaRPr lang="en-US"/>
          </a:p>
        </p:txBody>
      </p:sp>
    </p:spTree>
    <p:extLst>
      <p:ext uri="{BB962C8B-B14F-4D97-AF65-F5344CB8AC3E}">
        <p14:creationId xmlns:p14="http://schemas.microsoft.com/office/powerpoint/2010/main" val="191733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proposed west elevation. Again using the same materials/colors, this elevation provides balconies for majority of the assisted living residents. </a:t>
            </a:r>
          </a:p>
        </p:txBody>
      </p:sp>
      <p:sp>
        <p:nvSpPr>
          <p:cNvPr id="4" name="Slide Number Placeholder 3"/>
          <p:cNvSpPr>
            <a:spLocks noGrp="1"/>
          </p:cNvSpPr>
          <p:nvPr>
            <p:ph type="sldNum" sz="quarter" idx="10"/>
          </p:nvPr>
        </p:nvSpPr>
        <p:spPr/>
        <p:txBody>
          <a:bodyPr/>
          <a:lstStyle/>
          <a:p>
            <a:fld id="{14CF564B-A46E-4518-AE37-2FE4613BF343}" type="slidenum">
              <a:rPr lang="en-US" smtClean="0"/>
              <a:t>11</a:t>
            </a:fld>
            <a:endParaRPr lang="en-US"/>
          </a:p>
        </p:txBody>
      </p:sp>
    </p:spTree>
    <p:extLst>
      <p:ext uri="{BB962C8B-B14F-4D97-AF65-F5344CB8AC3E}">
        <p14:creationId xmlns:p14="http://schemas.microsoft.com/office/powerpoint/2010/main" val="1284358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focused perspective of the most western side of the building, particularly the landscaped trellis  and planter boxes that will provide access to the main entrance. The landscaping here helps to soften this elevation.</a:t>
            </a:r>
          </a:p>
        </p:txBody>
      </p:sp>
      <p:sp>
        <p:nvSpPr>
          <p:cNvPr id="4" name="Slide Number Placeholder 3"/>
          <p:cNvSpPr>
            <a:spLocks noGrp="1"/>
          </p:cNvSpPr>
          <p:nvPr>
            <p:ph type="sldNum" sz="quarter" idx="10"/>
          </p:nvPr>
        </p:nvSpPr>
        <p:spPr/>
        <p:txBody>
          <a:bodyPr/>
          <a:lstStyle/>
          <a:p>
            <a:fld id="{14CF564B-A46E-4518-AE37-2FE4613BF343}" type="slidenum">
              <a:rPr lang="en-US" smtClean="0"/>
              <a:t>12</a:t>
            </a:fld>
            <a:endParaRPr lang="en-US"/>
          </a:p>
        </p:txBody>
      </p:sp>
    </p:spTree>
    <p:extLst>
      <p:ext uri="{BB962C8B-B14F-4D97-AF65-F5344CB8AC3E}">
        <p14:creationId xmlns:p14="http://schemas.microsoft.com/office/powerpoint/2010/main" val="115900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proposed east and south elevations. Again, using the same colors/materials, and varying building heights to break-up the massing of the project. </a:t>
            </a:r>
          </a:p>
        </p:txBody>
      </p:sp>
      <p:sp>
        <p:nvSpPr>
          <p:cNvPr id="4" name="Slide Number Placeholder 3"/>
          <p:cNvSpPr>
            <a:spLocks noGrp="1"/>
          </p:cNvSpPr>
          <p:nvPr>
            <p:ph type="sldNum" sz="quarter" idx="10"/>
          </p:nvPr>
        </p:nvSpPr>
        <p:spPr/>
        <p:txBody>
          <a:bodyPr/>
          <a:lstStyle/>
          <a:p>
            <a:fld id="{14CF564B-A46E-4518-AE37-2FE4613BF343}" type="slidenum">
              <a:rPr lang="en-US" smtClean="0"/>
              <a:t>13</a:t>
            </a:fld>
            <a:endParaRPr lang="en-US"/>
          </a:p>
        </p:txBody>
      </p:sp>
    </p:spTree>
    <p:extLst>
      <p:ext uri="{BB962C8B-B14F-4D97-AF65-F5344CB8AC3E}">
        <p14:creationId xmlns:p14="http://schemas.microsoft.com/office/powerpoint/2010/main" val="2620558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concludes my presentation. I would like to thank you for attending our community meeting. I will not open it up for any questions you may </a:t>
            </a:r>
            <a:r>
              <a:rPr lang="en-US"/>
              <a:t>have – thank you!</a:t>
            </a:r>
            <a:endParaRPr lang="en-US" dirty="0"/>
          </a:p>
        </p:txBody>
      </p:sp>
      <p:sp>
        <p:nvSpPr>
          <p:cNvPr id="4" name="Slide Number Placeholder 3"/>
          <p:cNvSpPr>
            <a:spLocks noGrp="1"/>
          </p:cNvSpPr>
          <p:nvPr>
            <p:ph type="sldNum" sz="quarter" idx="10"/>
          </p:nvPr>
        </p:nvSpPr>
        <p:spPr/>
        <p:txBody>
          <a:bodyPr/>
          <a:lstStyle/>
          <a:p>
            <a:fld id="{14CF564B-A46E-4518-AE37-2FE4613BF343}" type="slidenum">
              <a:rPr lang="en-US" smtClean="0"/>
              <a:t>14</a:t>
            </a:fld>
            <a:endParaRPr lang="en-US"/>
          </a:p>
        </p:txBody>
      </p:sp>
    </p:spTree>
    <p:extLst>
      <p:ext uri="{BB962C8B-B14F-4D97-AF65-F5344CB8AC3E}">
        <p14:creationId xmlns:p14="http://schemas.microsoft.com/office/powerpoint/2010/main" val="115977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CF564B-A46E-4518-AE37-2FE4613BF343}" type="slidenum">
              <a:rPr lang="en-US" smtClean="0"/>
              <a:t>15</a:t>
            </a:fld>
            <a:endParaRPr lang="en-US"/>
          </a:p>
        </p:txBody>
      </p:sp>
    </p:spTree>
    <p:extLst>
      <p:ext uri="{BB962C8B-B14F-4D97-AF65-F5344CB8AC3E}">
        <p14:creationId xmlns:p14="http://schemas.microsoft.com/office/powerpoint/2010/main" val="2698693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agenda for this evening. We will start with introductions, then I will provide an overview of the city’s development application review process, followed by an overview of the project and we will open the meeting up to Q&amp;A. </a:t>
            </a:r>
          </a:p>
        </p:txBody>
      </p:sp>
      <p:sp>
        <p:nvSpPr>
          <p:cNvPr id="4" name="Slide Number Placeholder 3"/>
          <p:cNvSpPr>
            <a:spLocks noGrp="1"/>
          </p:cNvSpPr>
          <p:nvPr>
            <p:ph type="sldNum" sz="quarter" idx="5"/>
          </p:nvPr>
        </p:nvSpPr>
        <p:spPr/>
        <p:txBody>
          <a:bodyPr/>
          <a:lstStyle/>
          <a:p>
            <a:fld id="{14CF564B-A46E-4518-AE37-2FE4613BF343}" type="slidenum">
              <a:rPr lang="en-US" smtClean="0"/>
              <a:t>2</a:t>
            </a:fld>
            <a:endParaRPr lang="en-US"/>
          </a:p>
        </p:txBody>
      </p:sp>
    </p:spTree>
    <p:extLst>
      <p:ext uri="{BB962C8B-B14F-4D97-AF65-F5344CB8AC3E}">
        <p14:creationId xmlns:p14="http://schemas.microsoft.com/office/powerpoint/2010/main" val="325457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Source Serif Pro" panose="02040603050405020204" pitchFamily="18" charset="0"/>
                <a:ea typeface="Arial" panose="020B0604020202020204" pitchFamily="34" charset="0"/>
                <a:cs typeface="Arial" panose="020B0604020202020204" pitchFamily="34" charset="0"/>
              </a:rPr>
              <a:t>The applicant for this project is South Bay Partners, with the property owner being HHH Investment Company. The applicant has submitted an application to development a licensed residential care facility, with the requested approvals including a Planned Development Rezoning as the property is subject to Planned Development Zoning that does not currently permit the proposed project, as well as a Site Development Review Permit. The application requires Planning Commission recommendation to City Council for final action. </a:t>
            </a:r>
            <a:endParaRPr lang="en-US" dirty="0"/>
          </a:p>
        </p:txBody>
      </p:sp>
      <p:sp>
        <p:nvSpPr>
          <p:cNvPr id="4" name="Slide Number Placeholder 3"/>
          <p:cNvSpPr>
            <a:spLocks noGrp="1"/>
          </p:cNvSpPr>
          <p:nvPr>
            <p:ph type="sldNum" sz="quarter" idx="5"/>
          </p:nvPr>
        </p:nvSpPr>
        <p:spPr/>
        <p:txBody>
          <a:bodyPr/>
          <a:lstStyle/>
          <a:p>
            <a:fld id="{14CF564B-A46E-4518-AE37-2FE4613BF343}" type="slidenum">
              <a:rPr lang="en-US" smtClean="0"/>
              <a:t>3</a:t>
            </a:fld>
            <a:endParaRPr lang="en-US"/>
          </a:p>
        </p:txBody>
      </p:sp>
    </p:spTree>
    <p:extLst>
      <p:ext uri="{BB962C8B-B14F-4D97-AF65-F5344CB8AC3E}">
        <p14:creationId xmlns:p14="http://schemas.microsoft.com/office/powerpoint/2010/main" val="23848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ource Serif Pro" panose="02040603050405020204" pitchFamily="18" charset="0"/>
                <a:ea typeface="Arial" panose="020B0604020202020204" pitchFamily="34" charset="0"/>
              </a:rPr>
              <a:t>The project site is bordered to the south by an existing office building and Central Parkway. To the west is Arnold Road, with a residential neighborhood located further west. To the east are corporate office buildings and Hacienda Drive, and to the north are commercial and office uses and Gleason Drive further north. The project vicinity includes a mix of commercial, office, residential (single-family and multifamily), institutional, and civic uses. The site </a:t>
            </a:r>
            <a:r>
              <a:rPr lang="en-US" sz="1800" dirty="0">
                <a:effectLst/>
                <a:latin typeface="Source Serif Pro" panose="02040603050405020204" pitchFamily="18" charset="0"/>
                <a:ea typeface="Arial" panose="020B0604020202020204" pitchFamily="34" charset="0"/>
                <a:cs typeface="Arial" panose="020B0604020202020204" pitchFamily="34" charset="0"/>
              </a:rPr>
              <a:t>is currently developed with a parking lot, landscaping and a graded pad for what was to be a future office building.</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4CF564B-A46E-4518-AE37-2FE4613BF343}" type="slidenum">
              <a:rPr lang="en-US" smtClean="0"/>
              <a:t>4</a:t>
            </a:fld>
            <a:endParaRPr lang="en-US"/>
          </a:p>
        </p:txBody>
      </p:sp>
    </p:spTree>
    <p:extLst>
      <p:ext uri="{BB962C8B-B14F-4D97-AF65-F5344CB8AC3E}">
        <p14:creationId xmlns:p14="http://schemas.microsoft.com/office/powerpoint/2010/main" val="166264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proposed site/landscape plan for the project. As you can see, the right side of the site plan illustrates the existing office building and parking area that the project is adjacent to. So this here is the main driveway that provides access to Arnold Road and to the main entrance of the building. Parking is provided along the northern and eastern property lines of the project. A generous landscape buffer and walkways surround the building, with interior courtyards provided for the assisted living and memory care residents.</a:t>
            </a:r>
          </a:p>
        </p:txBody>
      </p:sp>
      <p:sp>
        <p:nvSpPr>
          <p:cNvPr id="4" name="Slide Number Placeholder 3"/>
          <p:cNvSpPr>
            <a:spLocks noGrp="1"/>
          </p:cNvSpPr>
          <p:nvPr>
            <p:ph type="sldNum" sz="quarter" idx="10"/>
          </p:nvPr>
        </p:nvSpPr>
        <p:spPr/>
        <p:txBody>
          <a:bodyPr/>
          <a:lstStyle/>
          <a:p>
            <a:fld id="{14CF564B-A46E-4518-AE37-2FE4613BF343}" type="slidenum">
              <a:rPr lang="en-US" smtClean="0"/>
              <a:t>6</a:t>
            </a:fld>
            <a:endParaRPr lang="en-US"/>
          </a:p>
        </p:txBody>
      </p:sp>
    </p:spTree>
    <p:extLst>
      <p:ext uri="{BB962C8B-B14F-4D97-AF65-F5344CB8AC3E}">
        <p14:creationId xmlns:p14="http://schemas.microsoft.com/office/powerpoint/2010/main" val="122132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here is a 3-D view of the proposed project from Arnold Road looking southeast. You can see this is the main driveway access to the building. The projects architectural style utilizes a contemporary design approach  that provides for varied materials and colors and offers residents of the facility exterior balconies located along here. </a:t>
            </a:r>
          </a:p>
        </p:txBody>
      </p:sp>
      <p:sp>
        <p:nvSpPr>
          <p:cNvPr id="4" name="Slide Number Placeholder 3"/>
          <p:cNvSpPr>
            <a:spLocks noGrp="1"/>
          </p:cNvSpPr>
          <p:nvPr>
            <p:ph type="sldNum" sz="quarter" idx="10"/>
          </p:nvPr>
        </p:nvSpPr>
        <p:spPr/>
        <p:txBody>
          <a:bodyPr/>
          <a:lstStyle/>
          <a:p>
            <a:fld id="{14CF564B-A46E-4518-AE37-2FE4613BF343}" type="slidenum">
              <a:rPr lang="en-US" smtClean="0"/>
              <a:t>7</a:t>
            </a:fld>
            <a:endParaRPr lang="en-US"/>
          </a:p>
        </p:txBody>
      </p:sp>
    </p:spTree>
    <p:extLst>
      <p:ext uri="{BB962C8B-B14F-4D97-AF65-F5344CB8AC3E}">
        <p14:creationId xmlns:p14="http://schemas.microsoft.com/office/powerpoint/2010/main" val="155773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here is another 3-D view of the project from the driveway entrance off Arnold Road looking southeast. This view provides a better illustration of the building materials and colors that are proposed. Here you can see engineered wood panels, cultured stone, stucco, and metal trim. You’ll notice the project provides for varied roof heights for to break-up the massing. </a:t>
            </a:r>
          </a:p>
        </p:txBody>
      </p:sp>
      <p:sp>
        <p:nvSpPr>
          <p:cNvPr id="4" name="Slide Number Placeholder 3"/>
          <p:cNvSpPr>
            <a:spLocks noGrp="1"/>
          </p:cNvSpPr>
          <p:nvPr>
            <p:ph type="sldNum" sz="quarter" idx="10"/>
          </p:nvPr>
        </p:nvSpPr>
        <p:spPr/>
        <p:txBody>
          <a:bodyPr/>
          <a:lstStyle/>
          <a:p>
            <a:fld id="{14CF564B-A46E-4518-AE37-2FE4613BF343}" type="slidenum">
              <a:rPr lang="en-US" smtClean="0"/>
              <a:t>8</a:t>
            </a:fld>
            <a:endParaRPr lang="en-US"/>
          </a:p>
        </p:txBody>
      </p:sp>
    </p:spTree>
    <p:extLst>
      <p:ext uri="{BB962C8B-B14F-4D97-AF65-F5344CB8AC3E}">
        <p14:creationId xmlns:p14="http://schemas.microsoft.com/office/powerpoint/2010/main" val="1910987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proposed north elevation. This elevation provides for white/grey stucco, wood panels, metal trim and culture stone here. The building is two story’s with a maximum height of 28 feet. </a:t>
            </a:r>
          </a:p>
        </p:txBody>
      </p:sp>
      <p:sp>
        <p:nvSpPr>
          <p:cNvPr id="4" name="Slide Number Placeholder 3"/>
          <p:cNvSpPr>
            <a:spLocks noGrp="1"/>
          </p:cNvSpPr>
          <p:nvPr>
            <p:ph type="sldNum" sz="quarter" idx="10"/>
          </p:nvPr>
        </p:nvSpPr>
        <p:spPr/>
        <p:txBody>
          <a:bodyPr/>
          <a:lstStyle/>
          <a:p>
            <a:fld id="{14CF564B-A46E-4518-AE37-2FE4613BF343}" type="slidenum">
              <a:rPr lang="en-US" smtClean="0"/>
              <a:t>9</a:t>
            </a:fld>
            <a:endParaRPr lang="en-US"/>
          </a:p>
        </p:txBody>
      </p:sp>
    </p:spTree>
    <p:extLst>
      <p:ext uri="{BB962C8B-B14F-4D97-AF65-F5344CB8AC3E}">
        <p14:creationId xmlns:p14="http://schemas.microsoft.com/office/powerpoint/2010/main" val="291228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more focused perspective of the north west corner of the building. You can see the variation and textures in building materials being provide. </a:t>
            </a:r>
          </a:p>
        </p:txBody>
      </p:sp>
      <p:sp>
        <p:nvSpPr>
          <p:cNvPr id="4" name="Slide Number Placeholder 3"/>
          <p:cNvSpPr>
            <a:spLocks noGrp="1"/>
          </p:cNvSpPr>
          <p:nvPr>
            <p:ph type="sldNum" sz="quarter" idx="10"/>
          </p:nvPr>
        </p:nvSpPr>
        <p:spPr/>
        <p:txBody>
          <a:bodyPr/>
          <a:lstStyle/>
          <a:p>
            <a:fld id="{14CF564B-A46E-4518-AE37-2FE4613BF343}" type="slidenum">
              <a:rPr lang="en-US" smtClean="0"/>
              <a:t>10</a:t>
            </a:fld>
            <a:endParaRPr lang="en-US"/>
          </a:p>
        </p:txBody>
      </p:sp>
    </p:spTree>
    <p:extLst>
      <p:ext uri="{BB962C8B-B14F-4D97-AF65-F5344CB8AC3E}">
        <p14:creationId xmlns:p14="http://schemas.microsoft.com/office/powerpoint/2010/main" val="581803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3810000"/>
            <a:ext cx="7772400" cy="1470025"/>
          </a:xfrm>
        </p:spPr>
        <p:txBody>
          <a:bodyPr>
            <a:normAutofit/>
          </a:bodyPr>
          <a:lstStyle>
            <a:lvl1pPr algn="ctr">
              <a:defRPr sz="6000" b="1">
                <a:solidFill>
                  <a:schemeClr val="bg1"/>
                </a:solidFill>
                <a:latin typeface="Gill Sans MT" panose="020B0502020104020203" pitchFamily="34" charset="0"/>
              </a:defRPr>
            </a:lvl1pPr>
          </a:lstStyle>
          <a:p>
            <a:r>
              <a:rPr lang="en-US" dirty="0"/>
              <a:t>Project Name</a:t>
            </a:r>
          </a:p>
        </p:txBody>
      </p:sp>
      <p:sp>
        <p:nvSpPr>
          <p:cNvPr id="3" name="Subtitle 2"/>
          <p:cNvSpPr>
            <a:spLocks noGrp="1"/>
          </p:cNvSpPr>
          <p:nvPr>
            <p:ph type="subTitle" idx="1"/>
          </p:nvPr>
        </p:nvSpPr>
        <p:spPr>
          <a:xfrm>
            <a:off x="1371600" y="5257800"/>
            <a:ext cx="6400800" cy="609600"/>
          </a:xfrm>
        </p:spPr>
        <p:txBody>
          <a:bodyPr/>
          <a:lstStyle>
            <a:lvl1pPr marL="0" indent="0" algn="ctr">
              <a:spcBef>
                <a:spcPts val="0"/>
              </a:spcBef>
              <a:buNone/>
              <a:defRPr sz="3200">
                <a:solidFill>
                  <a:schemeClr val="bg1"/>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2CA665-4369-4AFF-B124-A5F8B581CC57}"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BB60EAC-13CF-4567-B071-D621E168560F}"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219808"/>
            <a:ext cx="3200400" cy="3200400"/>
          </a:xfrm>
          <a:prstGeom prst="rect">
            <a:avLst/>
          </a:prstGeom>
        </p:spPr>
      </p:pic>
    </p:spTree>
    <p:extLst>
      <p:ext uri="{BB962C8B-B14F-4D97-AF65-F5344CB8AC3E}">
        <p14:creationId xmlns:p14="http://schemas.microsoft.com/office/powerpoint/2010/main" val="308648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Text (w/line)">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7882855" y="51054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7225" y="6482862"/>
            <a:ext cx="457200" cy="323850"/>
          </a:xfrm>
          <a:prstGeom prst="rect">
            <a:avLst/>
          </a:prstGeom>
        </p:spPr>
      </p:pic>
      <p:sp>
        <p:nvSpPr>
          <p:cNvPr id="2" name="Title 1"/>
          <p:cNvSpPr>
            <a:spLocks noGrp="1"/>
          </p:cNvSpPr>
          <p:nvPr userDrawn="1">
            <p:ph type="title"/>
          </p:nvPr>
        </p:nvSpPr>
        <p:spPr/>
        <p:txBody>
          <a:bodyPr>
            <a:normAutofit/>
          </a:bodyPr>
          <a:lstStyle>
            <a:lvl1pPr algn="ctr">
              <a:defRPr lang="en-US" sz="4400" b="0" kern="1200" dirty="0">
                <a:solidFill>
                  <a:schemeClr val="tx1"/>
                </a:solidFill>
                <a:latin typeface="Gill Sans MT" panose="020B0502020104020203" pitchFamily="34" charset="0"/>
                <a:ea typeface="+mj-ea"/>
                <a:cs typeface="+mj-cs"/>
              </a:defRPr>
            </a:lvl1pPr>
          </a:lstStyle>
          <a:p>
            <a:r>
              <a:rPr lang="en-US"/>
              <a:t>Click to edit Master title style</a:t>
            </a:r>
            <a:endParaRPr lang="en-US" dirty="0"/>
          </a:p>
        </p:txBody>
      </p:sp>
      <p:sp>
        <p:nvSpPr>
          <p:cNvPr id="3" name="Content Placeholder 2"/>
          <p:cNvSpPr>
            <a:spLocks noGrp="1"/>
          </p:cNvSpPr>
          <p:nvPr userDrawn="1">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1D2CA665-4369-4AFF-B124-A5F8B581CC57}" type="datetimeFigureOut">
              <a:rPr lang="en-US" smtClean="0"/>
              <a:t>4/21/2022</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1BB60EAC-13CF-4567-B071-D621E168560F}" type="slidenum">
              <a:rPr lang="en-US" smtClean="0"/>
              <a:t>‹#›</a:t>
            </a:fld>
            <a:endParaRPr lang="en-US"/>
          </a:p>
        </p:txBody>
      </p:sp>
      <p:cxnSp>
        <p:nvCxnSpPr>
          <p:cNvPr id="9" name="Straight Connector 8"/>
          <p:cNvCxnSpPr/>
          <p:nvPr userDrawn="1"/>
        </p:nvCxnSpPr>
        <p:spPr>
          <a:xfrm>
            <a:off x="457200" y="1447800"/>
            <a:ext cx="8229600" cy="0"/>
          </a:xfrm>
          <a:prstGeom prst="line">
            <a:avLst/>
          </a:prstGeom>
          <a:ln w="28575">
            <a:solidFill>
              <a:srgbClr val="509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84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Photo (no line)">
    <p:spTree>
      <p:nvGrpSpPr>
        <p:cNvPr id="1" name=""/>
        <p:cNvGrpSpPr/>
        <p:nvPr/>
      </p:nvGrpSpPr>
      <p:grpSpPr>
        <a:xfrm>
          <a:off x="0" y="0"/>
          <a:ext cx="0" cy="0"/>
          <a:chOff x="0" y="0"/>
          <a:chExt cx="0" cy="0"/>
        </a:xfrm>
      </p:grpSpPr>
      <p:grpSp>
        <p:nvGrpSpPr>
          <p:cNvPr id="11" name="Group 10"/>
          <p:cNvGrpSpPr/>
          <p:nvPr userDrawn="1"/>
        </p:nvGrpSpPr>
        <p:grpSpPr>
          <a:xfrm>
            <a:off x="0" y="0"/>
            <a:ext cx="9144000" cy="6858000"/>
            <a:chOff x="0" y="0"/>
            <a:chExt cx="9144000" cy="685800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Rectangle 11"/>
            <p:cNvSpPr/>
            <p:nvPr userDrawn="1"/>
          </p:nvSpPr>
          <p:spPr>
            <a:xfrm>
              <a:off x="7882855" y="51054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7225" y="6482862"/>
            <a:ext cx="457200" cy="323850"/>
          </a:xfrm>
          <a:prstGeom prst="rect">
            <a:avLst/>
          </a:prstGeom>
        </p:spPr>
      </p:pic>
      <p:sp>
        <p:nvSpPr>
          <p:cNvPr id="2" name="Title 1"/>
          <p:cNvSpPr>
            <a:spLocks noGrp="1"/>
          </p:cNvSpPr>
          <p:nvPr userDrawn="1">
            <p:ph type="title"/>
          </p:nvPr>
        </p:nvSpPr>
        <p:spPr/>
        <p:txBody>
          <a:bodyPr/>
          <a:lstStyle>
            <a:lvl1pPr algn="ctr">
              <a:defRPr b="0">
                <a:solidFill>
                  <a:schemeClr val="tx1"/>
                </a:solidFill>
                <a:latin typeface="Gill Sans MT" panose="020B0502020104020203" pitchFamily="34" charset="0"/>
              </a:defRPr>
            </a:lvl1pPr>
          </a:lstStyle>
          <a:p>
            <a:r>
              <a:rPr lang="en-US"/>
              <a:t>Click to edit Master title style</a:t>
            </a:r>
            <a:endParaRPr lang="en-US" dirty="0"/>
          </a:p>
        </p:txBody>
      </p:sp>
      <p:sp>
        <p:nvSpPr>
          <p:cNvPr id="3" name="Content Placeholder 2"/>
          <p:cNvSpPr>
            <a:spLocks noGrp="1"/>
          </p:cNvSpPr>
          <p:nvPr userDrawn="1">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userDrawn="1">
            <p:ph type="dt" sz="half" idx="10"/>
          </p:nvPr>
        </p:nvSpPr>
        <p:spPr/>
        <p:txBody>
          <a:bodyPr/>
          <a:lstStyle/>
          <a:p>
            <a:fld id="{1D2CA665-4369-4AFF-B124-A5F8B581CC57}" type="datetimeFigureOut">
              <a:rPr lang="en-US" smtClean="0"/>
              <a:t>4/21/2022</a:t>
            </a:fld>
            <a:endParaRPr lang="en-US"/>
          </a:p>
        </p:txBody>
      </p:sp>
      <p:sp>
        <p:nvSpPr>
          <p:cNvPr id="5" name="Footer Placeholder 4"/>
          <p:cNvSpPr>
            <a:spLocks noGrp="1"/>
          </p:cNvSpPr>
          <p:nvPr userDrawn="1">
            <p:ph type="ftr" sz="quarter" idx="11"/>
          </p:nvPr>
        </p:nvSpPr>
        <p:spPr/>
        <p:txBody>
          <a:bodyPr/>
          <a:lstStyle/>
          <a:p>
            <a:endParaRPr lang="en-US"/>
          </a:p>
        </p:txBody>
      </p:sp>
      <p:sp>
        <p:nvSpPr>
          <p:cNvPr id="6" name="Slide Number Placeholder 5"/>
          <p:cNvSpPr>
            <a:spLocks noGrp="1"/>
          </p:cNvSpPr>
          <p:nvPr userDrawn="1">
            <p:ph type="sldNum" sz="quarter" idx="12"/>
          </p:nvPr>
        </p:nvSpPr>
        <p:spPr/>
        <p:txBody>
          <a:bodyPr/>
          <a:lstStyle/>
          <a:p>
            <a:fld id="{1BB60EAC-13CF-4567-B071-D621E168560F}" type="slidenum">
              <a:rPr lang="en-US" smtClean="0"/>
              <a:t>‹#›</a:t>
            </a:fld>
            <a:endParaRPr lang="en-US"/>
          </a:p>
        </p:txBody>
      </p:sp>
    </p:spTree>
    <p:extLst>
      <p:ext uri="{BB962C8B-B14F-4D97-AF65-F5344CB8AC3E}">
        <p14:creationId xmlns:p14="http://schemas.microsoft.com/office/powerpoint/2010/main" val="388611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p:cNvGrpSpPr/>
          <p:nvPr userDrawn="1"/>
        </p:nvGrpSpPr>
        <p:grpSpPr>
          <a:xfrm>
            <a:off x="0" y="0"/>
            <a:ext cx="9144000" cy="6858000"/>
            <a:chOff x="0" y="0"/>
            <a:chExt cx="9144000" cy="685800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17"/>
            <p:cNvSpPr/>
            <p:nvPr userDrawn="1"/>
          </p:nvSpPr>
          <p:spPr>
            <a:xfrm>
              <a:off x="7882855" y="51054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0" kern="1200" dirty="0">
                <a:solidFill>
                  <a:schemeClr val="tx1"/>
                </a:solidFill>
                <a:latin typeface="Gill Sans MT" panose="020B0502020104020203" pitchFamily="34" charset="0"/>
                <a:ea typeface="+mj-ea"/>
                <a:cs typeface="+mj-cs"/>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Garamond" panose="02020404030301010803" pitchFamily="18" charset="0"/>
              </a:defRPr>
            </a:lvl1pPr>
            <a:lvl2pPr>
              <a:defRPr sz="2400">
                <a:latin typeface="Garamond" panose="02020404030301010803" pitchFamily="18" charset="0"/>
              </a:defRPr>
            </a:lvl2pPr>
            <a:lvl3pPr>
              <a:defRPr sz="2000">
                <a:latin typeface="Garamond" panose="02020404030301010803" pitchFamily="18" charset="0"/>
              </a:defRPr>
            </a:lvl3pPr>
            <a:lvl4pPr>
              <a:defRPr sz="1800">
                <a:latin typeface="Garamond" panose="02020404030301010803" pitchFamily="18" charset="0"/>
              </a:defRPr>
            </a:lvl4pPr>
            <a:lvl5pPr>
              <a:defRPr sz="1800">
                <a:latin typeface="Garamond" panose="02020404030301010803"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2CA665-4369-4AFF-B124-A5F8B581CC57}"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60EAC-13CF-4567-B071-D621E168560F}"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7225" y="6482862"/>
            <a:ext cx="457200" cy="323850"/>
          </a:xfrm>
          <a:prstGeom prst="rect">
            <a:avLst/>
          </a:prstGeom>
        </p:spPr>
      </p:pic>
      <p:cxnSp>
        <p:nvCxnSpPr>
          <p:cNvPr id="15" name="Straight Connector 14"/>
          <p:cNvCxnSpPr/>
          <p:nvPr userDrawn="1"/>
        </p:nvCxnSpPr>
        <p:spPr>
          <a:xfrm>
            <a:off x="457200" y="1447800"/>
            <a:ext cx="8229600" cy="0"/>
          </a:xfrm>
          <a:prstGeom prst="line">
            <a:avLst/>
          </a:prstGeom>
          <a:ln w="28575">
            <a:solidFill>
              <a:srgbClr val="509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89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 name="Rectangle 19"/>
            <p:cNvSpPr/>
            <p:nvPr userDrawn="1"/>
          </p:nvSpPr>
          <p:spPr>
            <a:xfrm>
              <a:off x="7882855" y="51054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0" kern="1200" dirty="0">
                <a:solidFill>
                  <a:schemeClr val="tx1"/>
                </a:solidFill>
                <a:latin typeface="Gill Sans MT" panose="020B0502020104020203" pitchFamily="34" charset="0"/>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spc="-150">
                <a:latin typeface="Garamond" panose="020204040303010108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Garamond" panose="02020404030301010803" pitchFamily="18" charset="0"/>
              </a:defRPr>
            </a:lvl1pPr>
            <a:lvl2pPr>
              <a:defRPr sz="2000">
                <a:latin typeface="Garamond" panose="02020404030301010803" pitchFamily="18" charset="0"/>
              </a:defRPr>
            </a:lvl2pPr>
            <a:lvl3pPr>
              <a:defRPr sz="1800">
                <a:latin typeface="Garamond" panose="02020404030301010803" pitchFamily="18" charset="0"/>
              </a:defRPr>
            </a:lvl3pPr>
            <a:lvl4pPr>
              <a:defRPr sz="1600">
                <a:latin typeface="Garamond" panose="02020404030301010803" pitchFamily="18" charset="0"/>
              </a:defRPr>
            </a:lvl4pPr>
            <a:lvl5pPr>
              <a:defRPr sz="1600">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lang="en-US" sz="2400" b="1" kern="1200" spc="-150" dirty="0" smtClean="0">
                <a:solidFill>
                  <a:schemeClr val="tx1"/>
                </a:solidFill>
                <a:latin typeface="Garamond" panose="02020404030301010803"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Garamond" panose="02020404030301010803" pitchFamily="18" charset="0"/>
              </a:defRPr>
            </a:lvl1pPr>
            <a:lvl2pPr>
              <a:defRPr sz="2000">
                <a:latin typeface="Garamond" panose="02020404030301010803" pitchFamily="18" charset="0"/>
              </a:defRPr>
            </a:lvl2pPr>
            <a:lvl3pPr>
              <a:defRPr sz="1800">
                <a:latin typeface="Garamond" panose="02020404030301010803" pitchFamily="18" charset="0"/>
              </a:defRPr>
            </a:lvl3pPr>
            <a:lvl4pPr>
              <a:defRPr sz="1600">
                <a:latin typeface="Garamond" panose="02020404030301010803" pitchFamily="18" charset="0"/>
              </a:defRPr>
            </a:lvl4pPr>
            <a:lvl5pPr>
              <a:defRPr sz="1600">
                <a:latin typeface="Garamond" panose="02020404030301010803"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2CA665-4369-4AFF-B124-A5F8B581CC57}"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60EAC-13CF-4567-B071-D621E168560F}" type="slidenum">
              <a:rPr lang="en-US" smtClean="0"/>
              <a:t>‹#›</a:t>
            </a:fld>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7225" y="6482862"/>
            <a:ext cx="457200" cy="323850"/>
          </a:xfrm>
          <a:prstGeom prst="rect">
            <a:avLst/>
          </a:prstGeom>
        </p:spPr>
      </p:pic>
      <p:cxnSp>
        <p:nvCxnSpPr>
          <p:cNvPr id="17" name="Straight Connector 16"/>
          <p:cNvCxnSpPr/>
          <p:nvPr userDrawn="1"/>
        </p:nvCxnSpPr>
        <p:spPr>
          <a:xfrm>
            <a:off x="457200" y="1447800"/>
            <a:ext cx="8229600" cy="0"/>
          </a:xfrm>
          <a:prstGeom prst="line">
            <a:avLst/>
          </a:prstGeom>
          <a:ln w="28575">
            <a:solidFill>
              <a:srgbClr val="509E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04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Full Scre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CA665-4369-4AFF-B124-A5F8B581CC57}"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60EAC-13CF-4567-B071-D621E168560F}" type="slidenum">
              <a:rPr lang="en-US" smtClean="0"/>
              <a:t>‹#›</a:t>
            </a:fld>
            <a:endParaRPr lang="en-US"/>
          </a:p>
        </p:txBody>
      </p:sp>
    </p:spTree>
    <p:extLst>
      <p:ext uri="{BB962C8B-B14F-4D97-AF65-F5344CB8AC3E}">
        <p14:creationId xmlns:p14="http://schemas.microsoft.com/office/powerpoint/2010/main" val="2550158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4" name="Group 13"/>
          <p:cNvGrpSpPr/>
          <p:nvPr userDrawn="1"/>
        </p:nvGrpSpPr>
        <p:grpSpPr>
          <a:xfrm>
            <a:off x="0" y="0"/>
            <a:ext cx="9144000" cy="6858000"/>
            <a:chOff x="0" y="0"/>
            <a:chExt cx="9144000" cy="685800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p:cNvSpPr/>
            <p:nvPr userDrawn="1"/>
          </p:nvSpPr>
          <p:spPr>
            <a:xfrm>
              <a:off x="7882855" y="5105400"/>
              <a:ext cx="914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p:spPr>
        <p:txBody>
          <a:bodyPr anchor="b"/>
          <a:lstStyle>
            <a:lvl1pPr algn="l">
              <a:defRPr sz="2000" b="1">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Garamond" panose="02020404030301010803"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2CA665-4369-4AFF-B124-A5F8B581CC57}"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60EAC-13CF-4567-B071-D621E168560F}" type="slidenum">
              <a:rPr lang="en-US" smtClean="0"/>
              <a:t>‹#›</a:t>
            </a:fld>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47225" y="6482862"/>
            <a:ext cx="457200" cy="323850"/>
          </a:xfrm>
          <a:prstGeom prst="rect">
            <a:avLst/>
          </a:prstGeom>
        </p:spPr>
      </p:pic>
    </p:spTree>
    <p:extLst>
      <p:ext uri="{BB962C8B-B14F-4D97-AF65-F5344CB8AC3E}">
        <p14:creationId xmlns:p14="http://schemas.microsoft.com/office/powerpoint/2010/main" val="276043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CA665-4369-4AFF-B124-A5F8B581CC57}" type="datetimeFigureOut">
              <a:rPr lang="en-US" smtClean="0"/>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60EAC-13CF-4567-B071-D621E168560F}" type="slidenum">
              <a:rPr lang="en-US" smtClean="0"/>
              <a:t>‹#›</a:t>
            </a:fld>
            <a:endParaRPr lang="en-US"/>
          </a:p>
        </p:txBody>
      </p:sp>
    </p:spTree>
    <p:extLst>
      <p:ext uri="{BB962C8B-B14F-4D97-AF65-F5344CB8AC3E}">
        <p14:creationId xmlns:p14="http://schemas.microsoft.com/office/powerpoint/2010/main" val="869344197"/>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5" r:id="rId6"/>
    <p:sldLayoutId id="2147483657" r:id="rId7"/>
  </p:sldLayoutIdLst>
  <p:txStyles>
    <p:titleStyle>
      <a:lvl1pPr algn="l" defTabSz="914400" rtl="0" eaLnBrk="1" latinLnBrk="0" hangingPunct="1">
        <a:spcBef>
          <a:spcPct val="0"/>
        </a:spcBef>
        <a:buNone/>
        <a:defRPr sz="4400"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048000"/>
            <a:ext cx="8077200" cy="1470025"/>
          </a:xfrm>
        </p:spPr>
        <p:txBody>
          <a:bodyPr>
            <a:noAutofit/>
          </a:bodyPr>
          <a:lstStyle/>
          <a:p>
            <a:r>
              <a:rPr lang="en-US" altLang="en-US" sz="3200" dirty="0"/>
              <a:t>Dublin Senior Living </a:t>
            </a:r>
            <a:endParaRPr lang="en-US" sz="3200" dirty="0"/>
          </a:p>
        </p:txBody>
      </p:sp>
      <p:sp>
        <p:nvSpPr>
          <p:cNvPr id="5" name="Subtitle 4"/>
          <p:cNvSpPr>
            <a:spLocks noGrp="1"/>
          </p:cNvSpPr>
          <p:nvPr>
            <p:ph type="subTitle" idx="1"/>
          </p:nvPr>
        </p:nvSpPr>
        <p:spPr>
          <a:xfrm>
            <a:off x="1371600" y="5029200"/>
            <a:ext cx="6400800" cy="609600"/>
          </a:xfrm>
        </p:spPr>
        <p:txBody>
          <a:bodyPr>
            <a:noAutofit/>
          </a:bodyPr>
          <a:lstStyle/>
          <a:p>
            <a:r>
              <a:rPr lang="en-US" altLang="en-US" sz="2800" dirty="0"/>
              <a:t>Community Meeting</a:t>
            </a:r>
          </a:p>
          <a:p>
            <a:r>
              <a:rPr lang="en-US" altLang="en-US" sz="2800" dirty="0"/>
              <a:t>April 21, 2022</a:t>
            </a:r>
          </a:p>
          <a:p>
            <a:endParaRPr lang="en-US" sz="2800" dirty="0"/>
          </a:p>
        </p:txBody>
      </p:sp>
    </p:spTree>
    <p:extLst>
      <p:ext uri="{BB962C8B-B14F-4D97-AF65-F5344CB8AC3E}">
        <p14:creationId xmlns:p14="http://schemas.microsoft.com/office/powerpoint/2010/main" val="655898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 </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5" name="Picture 4" descr="Diagram, engineering drawing&#10;&#10;Description automatically generated">
            <a:extLst>
              <a:ext uri="{FF2B5EF4-FFF2-40B4-BE49-F238E27FC236}">
                <a16:creationId xmlns:a16="http://schemas.microsoft.com/office/drawing/2014/main" id="{A86FA26B-2676-4CEF-8ED2-6D77959A8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64" y="1640862"/>
            <a:ext cx="8547872" cy="4686808"/>
          </a:xfrm>
          <a:prstGeom prst="rect">
            <a:avLst/>
          </a:prstGeom>
        </p:spPr>
      </p:pic>
    </p:spTree>
    <p:extLst>
      <p:ext uri="{BB962C8B-B14F-4D97-AF65-F5344CB8AC3E}">
        <p14:creationId xmlns:p14="http://schemas.microsoft.com/office/powerpoint/2010/main" val="259491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6" name="Picture 5" descr="A picture containing diagram&#10;&#10;Description automatically generated">
            <a:extLst>
              <a:ext uri="{FF2B5EF4-FFF2-40B4-BE49-F238E27FC236}">
                <a16:creationId xmlns:a16="http://schemas.microsoft.com/office/drawing/2014/main" id="{1CEB8165-8856-43AC-AF8A-73916D4F8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10134"/>
            <a:ext cx="9144000" cy="1637731"/>
          </a:xfrm>
          <a:prstGeom prst="rect">
            <a:avLst/>
          </a:prstGeom>
        </p:spPr>
      </p:pic>
    </p:spTree>
    <p:extLst>
      <p:ext uri="{BB962C8B-B14F-4D97-AF65-F5344CB8AC3E}">
        <p14:creationId xmlns:p14="http://schemas.microsoft.com/office/powerpoint/2010/main" val="1836153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 </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5" name="Picture 4" descr="A collage of a building&#10;&#10;Description automatically generated with low confidence">
            <a:extLst>
              <a:ext uri="{FF2B5EF4-FFF2-40B4-BE49-F238E27FC236}">
                <a16:creationId xmlns:a16="http://schemas.microsoft.com/office/drawing/2014/main" id="{F32A174E-6AB0-4666-9C33-766D5471C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791" y="1636827"/>
            <a:ext cx="8406418" cy="4653553"/>
          </a:xfrm>
          <a:prstGeom prst="rect">
            <a:avLst/>
          </a:prstGeom>
        </p:spPr>
      </p:pic>
    </p:spTree>
    <p:extLst>
      <p:ext uri="{BB962C8B-B14F-4D97-AF65-F5344CB8AC3E}">
        <p14:creationId xmlns:p14="http://schemas.microsoft.com/office/powerpoint/2010/main" val="3397008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 </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6" name="Picture 5" descr="A screenshot of a building&#10;&#10;Description automatically generated with medium confidence">
            <a:extLst>
              <a:ext uri="{FF2B5EF4-FFF2-40B4-BE49-F238E27FC236}">
                <a16:creationId xmlns:a16="http://schemas.microsoft.com/office/drawing/2014/main" id="{3FFDDD79-B51C-4894-B93F-D1D934A47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3" y="2133600"/>
            <a:ext cx="9144000" cy="3216080"/>
          </a:xfrm>
          <a:prstGeom prst="rect">
            <a:avLst/>
          </a:prstGeom>
        </p:spPr>
      </p:pic>
    </p:spTree>
    <p:extLst>
      <p:ext uri="{BB962C8B-B14F-4D97-AF65-F5344CB8AC3E}">
        <p14:creationId xmlns:p14="http://schemas.microsoft.com/office/powerpoint/2010/main" val="3099730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descr="Questions To Ask For Success | IT Support Georgetown, TX">
            <a:extLst>
              <a:ext uri="{FF2B5EF4-FFF2-40B4-BE49-F238E27FC236}">
                <a16:creationId xmlns:a16="http://schemas.microsoft.com/office/drawing/2014/main" id="{07FB9DDE-0693-4985-B22E-F49A4D8F68B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4502" y="1600200"/>
            <a:ext cx="775499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08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4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FAA-3D8A-42E1-A8F6-530318CDBDA9}"/>
              </a:ext>
            </a:extLst>
          </p:cNvPr>
          <p:cNvSpPr>
            <a:spLocks noGrp="1"/>
          </p:cNvSpPr>
          <p:nvPr>
            <p:ph type="title"/>
          </p:nvPr>
        </p:nvSpPr>
        <p:spPr/>
        <p:txBody>
          <a:bodyPr/>
          <a:lstStyle/>
          <a:p>
            <a:r>
              <a:rPr lang="en-US" dirty="0"/>
              <a:t>Meeting Agenda</a:t>
            </a:r>
          </a:p>
        </p:txBody>
      </p:sp>
      <p:sp>
        <p:nvSpPr>
          <p:cNvPr id="3" name="Content Placeholder 2">
            <a:extLst>
              <a:ext uri="{FF2B5EF4-FFF2-40B4-BE49-F238E27FC236}">
                <a16:creationId xmlns:a16="http://schemas.microsoft.com/office/drawing/2014/main" id="{FDEA48BC-A512-48AE-8118-40868A43004D}"/>
              </a:ext>
            </a:extLst>
          </p:cNvPr>
          <p:cNvSpPr>
            <a:spLocks noGrp="1"/>
          </p:cNvSpPr>
          <p:nvPr>
            <p:ph idx="1"/>
          </p:nvPr>
        </p:nvSpPr>
        <p:spPr/>
        <p:txBody>
          <a:bodyPr>
            <a:normAutofit/>
          </a:bodyPr>
          <a:lstStyle/>
          <a:p>
            <a:pPr>
              <a:spcAft>
                <a:spcPts val="1200"/>
              </a:spcAft>
              <a:tabLst>
                <a:tab pos="1828800" algn="l"/>
              </a:tabLst>
            </a:pPr>
            <a:r>
              <a:rPr lang="en-US" dirty="0"/>
              <a:t>7:00-7:05	   Arrival and Introductions</a:t>
            </a:r>
          </a:p>
          <a:p>
            <a:pPr>
              <a:spcAft>
                <a:spcPts val="1200"/>
              </a:spcAft>
              <a:tabLst>
                <a:tab pos="1828800" algn="l"/>
              </a:tabLst>
            </a:pPr>
            <a:r>
              <a:rPr lang="en-US" dirty="0"/>
              <a:t>7:05-7:10	   Overview of the City’s Development </a:t>
            </a:r>
            <a:br>
              <a:rPr lang="en-US" dirty="0"/>
            </a:br>
            <a:r>
              <a:rPr lang="en-US" dirty="0"/>
              <a:t>	   Application Review Process</a:t>
            </a:r>
          </a:p>
          <a:p>
            <a:pPr>
              <a:spcAft>
                <a:spcPts val="1200"/>
              </a:spcAft>
              <a:tabLst>
                <a:tab pos="1828800" algn="l"/>
              </a:tabLst>
            </a:pPr>
            <a:r>
              <a:rPr lang="en-US" dirty="0"/>
              <a:t>7:10-7:20   Project Overview</a:t>
            </a:r>
          </a:p>
          <a:p>
            <a:pPr>
              <a:spcAft>
                <a:spcPts val="1200"/>
              </a:spcAft>
              <a:tabLst>
                <a:tab pos="1828800" algn="l"/>
              </a:tabLst>
            </a:pPr>
            <a:r>
              <a:rPr lang="en-US" dirty="0"/>
              <a:t>7:20	   Questions &amp; Answers</a:t>
            </a:r>
          </a:p>
          <a:p>
            <a:pPr>
              <a:spcAft>
                <a:spcPts val="1200"/>
              </a:spcAft>
              <a:tabLst>
                <a:tab pos="1828800" algn="l"/>
              </a:tabLst>
            </a:pPr>
            <a:r>
              <a:rPr lang="en-US" dirty="0"/>
              <a:t>By 8:00	   Closing and Thank You</a:t>
            </a:r>
          </a:p>
        </p:txBody>
      </p:sp>
    </p:spTree>
    <p:extLst>
      <p:ext uri="{BB962C8B-B14F-4D97-AF65-F5344CB8AC3E}">
        <p14:creationId xmlns:p14="http://schemas.microsoft.com/office/powerpoint/2010/main" val="183702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EFAA-3D8A-42E1-A8F6-530318CDBDA9}"/>
              </a:ext>
            </a:extLst>
          </p:cNvPr>
          <p:cNvSpPr>
            <a:spLocks noGrp="1"/>
          </p:cNvSpPr>
          <p:nvPr>
            <p:ph type="title"/>
          </p:nvPr>
        </p:nvSpPr>
        <p:spPr/>
        <p:txBody>
          <a:bodyPr/>
          <a:lstStyle/>
          <a:p>
            <a:r>
              <a:rPr lang="en-US" dirty="0"/>
              <a:t>Development Review Process</a:t>
            </a:r>
          </a:p>
        </p:txBody>
      </p:sp>
      <p:sp>
        <p:nvSpPr>
          <p:cNvPr id="3" name="Content Placeholder 2">
            <a:extLst>
              <a:ext uri="{FF2B5EF4-FFF2-40B4-BE49-F238E27FC236}">
                <a16:creationId xmlns:a16="http://schemas.microsoft.com/office/drawing/2014/main" id="{FDEA48BC-A512-48AE-8118-40868A43004D}"/>
              </a:ext>
            </a:extLst>
          </p:cNvPr>
          <p:cNvSpPr>
            <a:spLocks noGrp="1"/>
          </p:cNvSpPr>
          <p:nvPr>
            <p:ph idx="1"/>
          </p:nvPr>
        </p:nvSpPr>
        <p:spPr/>
        <p:txBody>
          <a:bodyPr>
            <a:normAutofit/>
          </a:bodyPr>
          <a:lstStyle/>
          <a:p>
            <a:pPr>
              <a:spcAft>
                <a:spcPts val="300"/>
              </a:spcAft>
            </a:pPr>
            <a:r>
              <a:rPr lang="en-US" dirty="0"/>
              <a:t>South Bay Partners, LLC. (Applicant)</a:t>
            </a:r>
          </a:p>
          <a:p>
            <a:pPr lvl="1">
              <a:spcAft>
                <a:spcPts val="300"/>
              </a:spcAft>
            </a:pPr>
            <a:r>
              <a:rPr lang="en-US" dirty="0"/>
              <a:t>Site is owned by HHH Investment Company</a:t>
            </a:r>
          </a:p>
          <a:p>
            <a:pPr>
              <a:spcAft>
                <a:spcPts val="300"/>
              </a:spcAft>
            </a:pPr>
            <a:r>
              <a:rPr lang="en-US" dirty="0"/>
              <a:t>Application Submittal/Review </a:t>
            </a:r>
          </a:p>
          <a:p>
            <a:pPr lvl="1">
              <a:spcAft>
                <a:spcPts val="300"/>
              </a:spcAft>
            </a:pPr>
            <a:r>
              <a:rPr lang="en-US" dirty="0"/>
              <a:t>Planned Development Rezoning</a:t>
            </a:r>
          </a:p>
          <a:p>
            <a:pPr lvl="1">
              <a:spcAft>
                <a:spcPts val="300"/>
              </a:spcAft>
            </a:pPr>
            <a:r>
              <a:rPr lang="en-US" dirty="0"/>
              <a:t>Site Development Review Permit</a:t>
            </a:r>
          </a:p>
          <a:p>
            <a:pPr>
              <a:spcAft>
                <a:spcPts val="300"/>
              </a:spcAft>
            </a:pPr>
            <a:r>
              <a:rPr lang="en-US" dirty="0"/>
              <a:t>Application requires Planning Commission recommendation to City Council for final action</a:t>
            </a:r>
          </a:p>
          <a:p>
            <a:pPr>
              <a:spcAft>
                <a:spcPts val="1200"/>
              </a:spcAft>
              <a:tabLst>
                <a:tab pos="1828800" algn="l"/>
              </a:tabLst>
            </a:pPr>
            <a:endParaRPr lang="en-US" dirty="0"/>
          </a:p>
        </p:txBody>
      </p:sp>
    </p:spTree>
    <p:extLst>
      <p:ext uri="{BB962C8B-B14F-4D97-AF65-F5344CB8AC3E}">
        <p14:creationId xmlns:p14="http://schemas.microsoft.com/office/powerpoint/2010/main" val="166930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B95C5-A7B9-4DDA-BA37-7F665EF243F0}"/>
              </a:ext>
            </a:extLst>
          </p:cNvPr>
          <p:cNvSpPr>
            <a:spLocks noGrp="1"/>
          </p:cNvSpPr>
          <p:nvPr>
            <p:ph type="title"/>
          </p:nvPr>
        </p:nvSpPr>
        <p:spPr/>
        <p:txBody>
          <a:bodyPr>
            <a:normAutofit fontScale="90000"/>
          </a:bodyPr>
          <a:lstStyle/>
          <a:p>
            <a:r>
              <a:rPr lang="en-US" dirty="0"/>
              <a:t>Project Location – 5751 Arnold Road</a:t>
            </a:r>
          </a:p>
        </p:txBody>
      </p:sp>
      <p:pic>
        <p:nvPicPr>
          <p:cNvPr id="8" name="Content Placeholder 7">
            <a:extLst>
              <a:ext uri="{FF2B5EF4-FFF2-40B4-BE49-F238E27FC236}">
                <a16:creationId xmlns:a16="http://schemas.microsoft.com/office/drawing/2014/main" id="{9B84C262-6245-4E2A-A67B-00D35698B9A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91567" y="1524000"/>
            <a:ext cx="6465661" cy="4525963"/>
          </a:xfrm>
          <a:prstGeom prst="rect">
            <a:avLst/>
          </a:prstGeom>
          <a:noFill/>
          <a:ln>
            <a:noFill/>
          </a:ln>
        </p:spPr>
      </p:pic>
    </p:spTree>
    <p:extLst>
      <p:ext uri="{BB962C8B-B14F-4D97-AF65-F5344CB8AC3E}">
        <p14:creationId xmlns:p14="http://schemas.microsoft.com/office/powerpoint/2010/main" val="143491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73263-9929-4307-8F3C-1108AE5A33E8}"/>
              </a:ext>
            </a:extLst>
          </p:cNvPr>
          <p:cNvSpPr>
            <a:spLocks noGrp="1"/>
          </p:cNvSpPr>
          <p:nvPr>
            <p:ph type="title"/>
          </p:nvPr>
        </p:nvSpPr>
        <p:spPr/>
        <p:txBody>
          <a:bodyPr/>
          <a:lstStyle/>
          <a:p>
            <a:r>
              <a:rPr lang="en-US" dirty="0"/>
              <a:t>Proposed Project</a:t>
            </a:r>
          </a:p>
        </p:txBody>
      </p:sp>
      <p:sp>
        <p:nvSpPr>
          <p:cNvPr id="3" name="Content Placeholder 2">
            <a:extLst>
              <a:ext uri="{FF2B5EF4-FFF2-40B4-BE49-F238E27FC236}">
                <a16:creationId xmlns:a16="http://schemas.microsoft.com/office/drawing/2014/main" id="{AC0FE1A8-D242-48FD-8B3E-27C5603F3F9D}"/>
              </a:ext>
            </a:extLst>
          </p:cNvPr>
          <p:cNvSpPr>
            <a:spLocks noGrp="1"/>
          </p:cNvSpPr>
          <p:nvPr>
            <p:ph idx="1"/>
          </p:nvPr>
        </p:nvSpPr>
        <p:spPr/>
        <p:txBody>
          <a:bodyPr/>
          <a:lstStyle/>
          <a:p>
            <a:r>
              <a:rPr lang="en-US" dirty="0"/>
              <a:t>Licensed Residential Care Facility for Elderly</a:t>
            </a:r>
          </a:p>
          <a:p>
            <a:pPr lvl="1"/>
            <a:r>
              <a:rPr lang="en-US" dirty="0"/>
              <a:t>152 units, including 114 assisted living units and 38 memory care units</a:t>
            </a:r>
          </a:p>
          <a:p>
            <a:pPr lvl="1"/>
            <a:r>
              <a:rPr lang="en-US" dirty="0"/>
              <a:t>174 beds total</a:t>
            </a:r>
          </a:p>
          <a:p>
            <a:pPr lvl="1"/>
            <a:r>
              <a:rPr lang="en-US" dirty="0"/>
              <a:t>17,644 square feet of private open space, including 6,187 square feet for memory care courtyard and 11,457 square feet for assisting </a:t>
            </a:r>
            <a:r>
              <a:rPr lang="en-US"/>
              <a:t>living courtyard</a:t>
            </a:r>
            <a:endParaRPr lang="en-US" dirty="0"/>
          </a:p>
          <a:p>
            <a:pPr lvl="1"/>
            <a:r>
              <a:rPr lang="en-US" dirty="0"/>
              <a:t>43 existing trees to be preserved, 107 new trees to be planted</a:t>
            </a:r>
          </a:p>
          <a:p>
            <a:pPr lvl="1"/>
            <a:endParaRPr lang="en-US" dirty="0">
              <a:highlight>
                <a:srgbClr val="FFFF00"/>
              </a:highlight>
            </a:endParaRPr>
          </a:p>
          <a:p>
            <a:pPr marL="457200" lvl="1" indent="0">
              <a:buNone/>
            </a:pPr>
            <a:endParaRPr lang="en-US" dirty="0"/>
          </a:p>
        </p:txBody>
      </p:sp>
    </p:spTree>
    <p:extLst>
      <p:ext uri="{BB962C8B-B14F-4D97-AF65-F5344CB8AC3E}">
        <p14:creationId xmlns:p14="http://schemas.microsoft.com/office/powerpoint/2010/main" val="45499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Proposed Project – </a:t>
            </a:r>
            <a:br>
              <a:rPr lang="en-US" dirty="0"/>
            </a:br>
            <a:r>
              <a:rPr lang="en-US" dirty="0"/>
              <a:t>Site/Landscape Plan</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12" name="Picture 11" descr="Diagram&#10;&#10;Description automatically generated">
            <a:extLst>
              <a:ext uri="{FF2B5EF4-FFF2-40B4-BE49-F238E27FC236}">
                <a16:creationId xmlns:a16="http://schemas.microsoft.com/office/drawing/2014/main" id="{2DCA9347-E274-407E-9CFA-C0D7C6448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71" y="1471995"/>
            <a:ext cx="7204057" cy="4782371"/>
          </a:xfrm>
          <a:prstGeom prst="rect">
            <a:avLst/>
          </a:prstGeom>
        </p:spPr>
      </p:pic>
    </p:spTree>
    <p:extLst>
      <p:ext uri="{BB962C8B-B14F-4D97-AF65-F5344CB8AC3E}">
        <p14:creationId xmlns:p14="http://schemas.microsoft.com/office/powerpoint/2010/main" val="2618119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Project – 3D View </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sp>
        <p:nvSpPr>
          <p:cNvPr id="5" name="TextBox 4">
            <a:extLst>
              <a:ext uri="{FF2B5EF4-FFF2-40B4-BE49-F238E27FC236}">
                <a16:creationId xmlns:a16="http://schemas.microsoft.com/office/drawing/2014/main" id="{98A2ACE8-23F6-4305-B78C-AB06CFF78144}"/>
              </a:ext>
            </a:extLst>
          </p:cNvPr>
          <p:cNvSpPr txBox="1"/>
          <p:nvPr/>
        </p:nvSpPr>
        <p:spPr>
          <a:xfrm>
            <a:off x="2697016" y="5788827"/>
            <a:ext cx="4054764" cy="369332"/>
          </a:xfrm>
          <a:prstGeom prst="rect">
            <a:avLst/>
          </a:prstGeom>
          <a:noFill/>
        </p:spPr>
        <p:txBody>
          <a:bodyPr wrap="none" rtlCol="0">
            <a:spAutoFit/>
          </a:bodyPr>
          <a:lstStyle/>
          <a:p>
            <a:r>
              <a:rPr lang="en-US" dirty="0">
                <a:latin typeface="Garamond" panose="02020404030301010803" pitchFamily="18" charset="0"/>
              </a:rPr>
              <a:t>View from Arnold Road looking southeast </a:t>
            </a:r>
          </a:p>
        </p:txBody>
      </p:sp>
      <p:pic>
        <p:nvPicPr>
          <p:cNvPr id="7" name="Picture 6" descr="A picture containing outdoor&#10;&#10;Description automatically generated">
            <a:extLst>
              <a:ext uri="{FF2B5EF4-FFF2-40B4-BE49-F238E27FC236}">
                <a16:creationId xmlns:a16="http://schemas.microsoft.com/office/drawing/2014/main" id="{77C46168-A096-4B91-9D24-1CC9238809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458" y="1637248"/>
            <a:ext cx="7401083" cy="4182309"/>
          </a:xfrm>
          <a:prstGeom prst="rect">
            <a:avLst/>
          </a:prstGeom>
        </p:spPr>
      </p:pic>
    </p:spTree>
    <p:extLst>
      <p:ext uri="{BB962C8B-B14F-4D97-AF65-F5344CB8AC3E}">
        <p14:creationId xmlns:p14="http://schemas.microsoft.com/office/powerpoint/2010/main" val="3557487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Project – 3D View </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sp>
        <p:nvSpPr>
          <p:cNvPr id="5" name="TextBox 4">
            <a:extLst>
              <a:ext uri="{FF2B5EF4-FFF2-40B4-BE49-F238E27FC236}">
                <a16:creationId xmlns:a16="http://schemas.microsoft.com/office/drawing/2014/main" id="{98A2ACE8-23F6-4305-B78C-AB06CFF78144}"/>
              </a:ext>
            </a:extLst>
          </p:cNvPr>
          <p:cNvSpPr txBox="1"/>
          <p:nvPr/>
        </p:nvSpPr>
        <p:spPr>
          <a:xfrm>
            <a:off x="1905000" y="5758094"/>
            <a:ext cx="5849871" cy="369332"/>
          </a:xfrm>
          <a:prstGeom prst="rect">
            <a:avLst/>
          </a:prstGeom>
          <a:noFill/>
        </p:spPr>
        <p:txBody>
          <a:bodyPr wrap="none" rtlCol="0">
            <a:spAutoFit/>
          </a:bodyPr>
          <a:lstStyle/>
          <a:p>
            <a:r>
              <a:rPr lang="en-US" dirty="0">
                <a:latin typeface="Garamond" panose="02020404030301010803" pitchFamily="18" charset="0"/>
              </a:rPr>
              <a:t>View from project entrance off Arnold Road looking southeast</a:t>
            </a:r>
          </a:p>
        </p:txBody>
      </p:sp>
      <p:pic>
        <p:nvPicPr>
          <p:cNvPr id="7" name="Picture 6" descr="A picture containing outdoor, sky, tree, grass&#10;&#10;Description automatically generated">
            <a:extLst>
              <a:ext uri="{FF2B5EF4-FFF2-40B4-BE49-F238E27FC236}">
                <a16:creationId xmlns:a16="http://schemas.microsoft.com/office/drawing/2014/main" id="{AEAE8D55-728C-447A-A800-43D99EB84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624" y="1617069"/>
            <a:ext cx="7514751" cy="4154497"/>
          </a:xfrm>
          <a:prstGeom prst="rect">
            <a:avLst/>
          </a:prstGeom>
        </p:spPr>
      </p:pic>
    </p:spTree>
    <p:extLst>
      <p:ext uri="{BB962C8B-B14F-4D97-AF65-F5344CB8AC3E}">
        <p14:creationId xmlns:p14="http://schemas.microsoft.com/office/powerpoint/2010/main" val="3810241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Elevations</a:t>
            </a:r>
          </a:p>
        </p:txBody>
      </p:sp>
      <p:sp>
        <p:nvSpPr>
          <p:cNvPr id="3" name="Content Placeholder 2"/>
          <p:cNvSpPr>
            <a:spLocks noGrp="1"/>
          </p:cNvSpPr>
          <p:nvPr>
            <p:ph idx="1"/>
          </p:nvPr>
        </p:nvSpPr>
        <p:spPr>
          <a:xfrm>
            <a:off x="457200" y="1600200"/>
            <a:ext cx="8534400" cy="4525963"/>
          </a:xfrm>
        </p:spPr>
        <p:txBody>
          <a:bodyPr>
            <a:normAutofit/>
          </a:bodyPr>
          <a:lstStyle/>
          <a:p>
            <a:pPr marL="0" lvl="0" indent="0" fontAlgn="base">
              <a:spcAft>
                <a:spcPct val="0"/>
              </a:spcAft>
              <a:buNone/>
            </a:pPr>
            <a:endParaRPr lang="en-US" sz="2600" dirty="0">
              <a:solidFill>
                <a:prstClr val="black"/>
              </a:solidFill>
              <a:latin typeface="Verdana" pitchFamily="34" charset="0"/>
              <a:ea typeface="Verdana" pitchFamily="34" charset="0"/>
              <a:cs typeface="Verdana" pitchFamily="34" charset="0"/>
            </a:endParaRPr>
          </a:p>
          <a:p>
            <a:pPr marL="0" lvl="0" indent="0" fontAlgn="base">
              <a:spcAft>
                <a:spcPct val="0"/>
              </a:spcAft>
              <a:buNone/>
            </a:pPr>
            <a:endParaRPr lang="en-US" sz="2000" dirty="0">
              <a:solidFill>
                <a:prstClr val="black"/>
              </a:solidFill>
              <a:latin typeface="Verdana" pitchFamily="34" charset="0"/>
              <a:ea typeface="Verdana" pitchFamily="34" charset="0"/>
              <a:cs typeface="Verdana" pitchFamily="34" charset="0"/>
            </a:endParaRPr>
          </a:p>
        </p:txBody>
      </p:sp>
      <p:pic>
        <p:nvPicPr>
          <p:cNvPr id="9" name="Picture 8" descr="A screenshot of a video game&#10;&#10;Description automatically generated with medium confidence">
            <a:extLst>
              <a:ext uri="{FF2B5EF4-FFF2-40B4-BE49-F238E27FC236}">
                <a16:creationId xmlns:a16="http://schemas.microsoft.com/office/drawing/2014/main" id="{40D0049C-A7A6-4FD4-B6F7-1584DCC2A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9659"/>
            <a:ext cx="9144000" cy="1858682"/>
          </a:xfrm>
          <a:prstGeom prst="rect">
            <a:avLst/>
          </a:prstGeom>
        </p:spPr>
      </p:pic>
    </p:spTree>
    <p:extLst>
      <p:ext uri="{BB962C8B-B14F-4D97-AF65-F5344CB8AC3E}">
        <p14:creationId xmlns:p14="http://schemas.microsoft.com/office/powerpoint/2010/main" val="1922690912"/>
      </p:ext>
    </p:extLst>
  </p:cSld>
  <p:clrMapOvr>
    <a:masterClrMapping/>
  </p:clrMapOvr>
</p:sld>
</file>

<file path=ppt/theme/theme1.xml><?xml version="1.0" encoding="utf-8"?>
<a:theme xmlns:a="http://schemas.openxmlformats.org/drawingml/2006/main" name="Formal City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 City Power Point Template</Template>
  <TotalTime>3271</TotalTime>
  <Words>884</Words>
  <Application>Microsoft Office PowerPoint</Application>
  <PresentationFormat>On-screen Show (4:3)</PresentationFormat>
  <Paragraphs>61</Paragraphs>
  <Slides>15</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Franklin Gothic Book</vt:lpstr>
      <vt:lpstr>Franklin Gothic Medium</vt:lpstr>
      <vt:lpstr>Garamond</vt:lpstr>
      <vt:lpstr>Gill Sans MT</vt:lpstr>
      <vt:lpstr>Source Serif Pro</vt:lpstr>
      <vt:lpstr>Verdana</vt:lpstr>
      <vt:lpstr>Formal City Power Point Template</vt:lpstr>
      <vt:lpstr>Dublin Senior Living </vt:lpstr>
      <vt:lpstr>Meeting Agenda</vt:lpstr>
      <vt:lpstr>Development Review Process</vt:lpstr>
      <vt:lpstr>Project Location – 5751 Arnold Road</vt:lpstr>
      <vt:lpstr>Proposed Project</vt:lpstr>
      <vt:lpstr>Proposed Project –  Site/Landscape Plan</vt:lpstr>
      <vt:lpstr>Proposed Project – 3D View </vt:lpstr>
      <vt:lpstr>Proposed Project – 3D View </vt:lpstr>
      <vt:lpstr>Proposed Elevations</vt:lpstr>
      <vt:lpstr>Proposed Elevations </vt:lpstr>
      <vt:lpstr>Proposed Elevations</vt:lpstr>
      <vt:lpstr>Proposed Elevations </vt:lpstr>
      <vt:lpstr>Proposed Elevations </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Million</dc:creator>
  <cp:lastModifiedBy>Gaspare Annibale</cp:lastModifiedBy>
  <cp:revision>104</cp:revision>
  <cp:lastPrinted>2017-10-13T18:28:28Z</cp:lastPrinted>
  <dcterms:created xsi:type="dcterms:W3CDTF">2016-11-28T19:24:22Z</dcterms:created>
  <dcterms:modified xsi:type="dcterms:W3CDTF">2022-04-21T20:12:05Z</dcterms:modified>
</cp:coreProperties>
</file>